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70" r:id="rId14"/>
    <p:sldId id="272" r:id="rId15"/>
    <p:sldId id="274" r:id="rId16"/>
    <p:sldId id="271" r:id="rId1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60"/>
  </p:normalViewPr>
  <p:slideViewPr>
    <p:cSldViewPr>
      <p:cViewPr varScale="1">
        <p:scale>
          <a:sx n="108" d="100"/>
          <a:sy n="108" d="100"/>
        </p:scale>
        <p:origin x="1716"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76450963-08EB-4D7B-A0BC-B6EE9DC97C19}" type="datetimeFigureOut">
              <a:rPr lang="en-US" smtClean="0"/>
              <a:t>1/14/2020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8EFE330C-9718-40B5-B68F-9D17FC4A7BC1}"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6450963-08EB-4D7B-A0BC-B6EE9DC97C19}"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E330C-9718-40B5-B68F-9D17FC4A7BC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6450963-08EB-4D7B-A0BC-B6EE9DC97C19}"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E330C-9718-40B5-B68F-9D17FC4A7BC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6450963-08EB-4D7B-A0BC-B6EE9DC97C19}"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E330C-9718-40B5-B68F-9D17FC4A7BC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76450963-08EB-4D7B-A0BC-B6EE9DC97C19}"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8EFE330C-9718-40B5-B68F-9D17FC4A7BC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6450963-08EB-4D7B-A0BC-B6EE9DC97C19}" type="datetimeFigureOut">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E330C-9718-40B5-B68F-9D17FC4A7BC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6450963-08EB-4D7B-A0BC-B6EE9DC97C19}" type="datetimeFigureOut">
              <a:rPr lang="en-US" smtClean="0"/>
              <a:t>1/14/2020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FE330C-9718-40B5-B68F-9D17FC4A7BC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6450963-08EB-4D7B-A0BC-B6EE9DC97C19}" type="datetimeFigureOut">
              <a:rPr lang="en-US" smtClean="0"/>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FE330C-9718-40B5-B68F-9D17FC4A7BC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450963-08EB-4D7B-A0BC-B6EE9DC97C19}" type="datetimeFigureOut">
              <a:rPr lang="en-US" smtClean="0"/>
              <a:t>1/14/2020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FE330C-9718-40B5-B68F-9D17FC4A7BC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6450963-08EB-4D7B-A0BC-B6EE9DC97C19}" type="datetimeFigureOut">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E330C-9718-40B5-B68F-9D17FC4A7BC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76450963-08EB-4D7B-A0BC-B6EE9DC97C19}" type="datetimeFigureOut">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E330C-9718-40B5-B68F-9D17FC4A7BC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76450963-08EB-4D7B-A0BC-B6EE9DC97C19}" type="datetimeFigureOut">
              <a:rPr lang="en-US" smtClean="0"/>
              <a:t>1/14/2020</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8EFE330C-9718-40B5-B68F-9D17FC4A7BC1}"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1905001"/>
          </a:xfrm>
          <a:solidFill>
            <a:srgbClr val="FFC000"/>
          </a:solidFill>
        </p:spPr>
        <p:style>
          <a:lnRef idx="2">
            <a:schemeClr val="dk1"/>
          </a:lnRef>
          <a:fillRef idx="1">
            <a:schemeClr val="lt1"/>
          </a:fillRef>
          <a:effectRef idx="0">
            <a:schemeClr val="dk1"/>
          </a:effectRef>
          <a:fontRef idx="minor">
            <a:schemeClr val="dk1"/>
          </a:fontRef>
        </p:style>
        <p:txBody>
          <a:bodyPr>
            <a:noAutofit/>
          </a:bodyPr>
          <a:lstStyle/>
          <a:p>
            <a:r>
              <a:rPr lang="en-US" sz="10000" dirty="0">
                <a:effectLst/>
                <a:latin typeface="Tempus Sans ITC" pitchFamily="82" charset="0"/>
              </a:rPr>
              <a:t> </a:t>
            </a:r>
            <a:r>
              <a:rPr lang="en-US" sz="10000" cap="none" dirty="0" err="1">
                <a:effectLst/>
                <a:latin typeface="Tempus Sans ITC" pitchFamily="82" charset="0"/>
              </a:rPr>
              <a:t>e</a:t>
            </a:r>
            <a:r>
              <a:rPr lang="en-US" sz="10000" dirty="0" err="1">
                <a:effectLst/>
                <a:latin typeface="Tempus Sans ITC" pitchFamily="82" charset="0"/>
              </a:rPr>
              <a:t>books</a:t>
            </a:r>
            <a:r>
              <a:rPr lang="en-US" sz="10000" dirty="0">
                <a:effectLst/>
                <a:latin typeface="Tempus Sans ITC" pitchFamily="82" charset="0"/>
              </a:rPr>
              <a:t>	</a:t>
            </a:r>
          </a:p>
        </p:txBody>
      </p:sp>
      <p:sp>
        <p:nvSpPr>
          <p:cNvPr id="3" name="Subtitle 2"/>
          <p:cNvSpPr>
            <a:spLocks noGrp="1"/>
          </p:cNvSpPr>
          <p:nvPr>
            <p:ph type="subTitle" idx="1"/>
          </p:nvPr>
        </p:nvSpPr>
        <p:spPr>
          <a:xfrm>
            <a:off x="1295400" y="2819400"/>
            <a:ext cx="6400800" cy="2971800"/>
          </a:xfrm>
          <a:solidFill>
            <a:schemeClr val="tx2"/>
          </a:solidFill>
        </p:spPr>
        <p:style>
          <a:lnRef idx="2">
            <a:schemeClr val="accent1"/>
          </a:lnRef>
          <a:fillRef idx="1">
            <a:schemeClr val="lt1"/>
          </a:fillRef>
          <a:effectRef idx="0">
            <a:schemeClr val="accent1"/>
          </a:effectRef>
          <a:fontRef idx="minor">
            <a:schemeClr val="dk1"/>
          </a:fontRef>
        </p:style>
        <p:txBody>
          <a:bodyPr>
            <a:noAutofit/>
          </a:bodyPr>
          <a:lstStyle/>
          <a:p>
            <a:endParaRPr lang="en-US" b="1" dirty="0">
              <a:solidFill>
                <a:schemeClr val="bg1"/>
              </a:solidFill>
              <a:latin typeface="Comic Sans MS" panose="030F0702030302020204" pitchFamily="66" charset="0"/>
            </a:endParaRPr>
          </a:p>
          <a:p>
            <a:r>
              <a:rPr lang="en-US" b="1" dirty="0">
                <a:solidFill>
                  <a:schemeClr val="bg1"/>
                </a:solidFill>
                <a:latin typeface="Comic Sans MS" panose="030F0702030302020204" pitchFamily="66" charset="0"/>
              </a:rPr>
              <a:t>Accessing eBooks at North Greenville Elementary School in the Library, Classroom, at Home, or Anywhere.  </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47800"/>
          </a:xfrm>
          <a:solidFill>
            <a:schemeClr val="tx2"/>
          </a:solidFill>
          <a:effectLst>
            <a:outerShdw blurRad="774700" dist="50800" dir="5400000" algn="ctr" rotWithShape="0">
              <a:srgbClr val="000000">
                <a:alpha val="43137"/>
              </a:srgbClr>
            </a:outerShdw>
          </a:effectLst>
        </p:spPr>
        <p:style>
          <a:lnRef idx="2">
            <a:schemeClr val="dk1"/>
          </a:lnRef>
          <a:fillRef idx="1">
            <a:schemeClr val="lt1"/>
          </a:fillRef>
          <a:effectRef idx="0">
            <a:schemeClr val="dk1"/>
          </a:effectRef>
          <a:fontRef idx="minor">
            <a:schemeClr val="dk1"/>
          </a:fontRef>
        </p:style>
        <p:txBody>
          <a:bodyPr>
            <a:normAutofit/>
          </a:bodyPr>
          <a:lstStyle/>
          <a:p>
            <a:r>
              <a:rPr lang="en-US" sz="3600" dirty="0">
                <a:effectLst/>
                <a:latin typeface="Comic Sans MS" panose="030F0702030302020204" pitchFamily="66" charset="0"/>
              </a:rPr>
              <a:t>Let’s press “Open” on the book “The life cycle of birds</a:t>
            </a:r>
            <a:r>
              <a:rPr lang="en-US" sz="3600" i="1" dirty="0">
                <a:effectLst/>
                <a:latin typeface="Comic Sans MS" panose="030F0702030302020204" pitchFamily="66" charset="0"/>
              </a:rPr>
              <a:t>”.</a:t>
            </a:r>
          </a:p>
        </p:txBody>
      </p:sp>
      <p:pic>
        <p:nvPicPr>
          <p:cNvPr id="4" name="Picture 3">
            <a:extLst>
              <a:ext uri="{FF2B5EF4-FFF2-40B4-BE49-F238E27FC236}">
                <a16:creationId xmlns:a16="http://schemas.microsoft.com/office/drawing/2014/main" id="{C7A9FB0E-3D50-4F77-AABC-CA408E97A146}"/>
              </a:ext>
            </a:extLst>
          </p:cNvPr>
          <p:cNvPicPr>
            <a:picLocks noChangeAspect="1"/>
          </p:cNvPicPr>
          <p:nvPr/>
        </p:nvPicPr>
        <p:blipFill>
          <a:blip r:embed="rId2"/>
          <a:stretch>
            <a:fillRect/>
          </a:stretch>
        </p:blipFill>
        <p:spPr>
          <a:xfrm>
            <a:off x="456446" y="1924804"/>
            <a:ext cx="8500533" cy="4781550"/>
          </a:xfrm>
          <a:prstGeom prst="rect">
            <a:avLst/>
          </a:prstGeom>
        </p:spPr>
      </p:pic>
      <p:sp>
        <p:nvSpPr>
          <p:cNvPr id="7" name="Striped Right Arrow 2">
            <a:extLst>
              <a:ext uri="{FF2B5EF4-FFF2-40B4-BE49-F238E27FC236}">
                <a16:creationId xmlns:a16="http://schemas.microsoft.com/office/drawing/2014/main" id="{38774951-A266-4C5F-8E2E-BC308286026E}"/>
              </a:ext>
            </a:extLst>
          </p:cNvPr>
          <p:cNvSpPr/>
          <p:nvPr/>
        </p:nvSpPr>
        <p:spPr>
          <a:xfrm rot="3695321">
            <a:off x="1467681" y="3655687"/>
            <a:ext cx="1435608" cy="381000"/>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2588" y="158750"/>
            <a:ext cx="8229600" cy="869950"/>
          </a:xfrm>
          <a:solidFill>
            <a:schemeClr val="tx2"/>
          </a:solidFill>
        </p:spPr>
        <p:style>
          <a:lnRef idx="2">
            <a:schemeClr val="dk1"/>
          </a:lnRef>
          <a:fillRef idx="1">
            <a:schemeClr val="lt1"/>
          </a:fillRef>
          <a:effectRef idx="0">
            <a:schemeClr val="dk1"/>
          </a:effectRef>
          <a:fontRef idx="minor">
            <a:schemeClr val="dk1"/>
          </a:fontRef>
        </p:style>
        <p:txBody>
          <a:bodyPr/>
          <a:lstStyle/>
          <a:p>
            <a:r>
              <a:rPr lang="en-US" dirty="0">
                <a:solidFill>
                  <a:schemeClr val="bg1"/>
                </a:solidFill>
                <a:effectLst/>
                <a:latin typeface="Comic Sans MS" panose="030F0702030302020204" pitchFamily="66" charset="0"/>
              </a:rPr>
              <a:t>Example of an eBook</a:t>
            </a:r>
          </a:p>
        </p:txBody>
      </p:sp>
      <p:sp>
        <p:nvSpPr>
          <p:cNvPr id="5" name="Text Placeholder 4"/>
          <p:cNvSpPr>
            <a:spLocks noGrp="1"/>
          </p:cNvSpPr>
          <p:nvPr>
            <p:ph type="body" idx="1"/>
          </p:nvPr>
        </p:nvSpPr>
        <p:spPr>
          <a:xfrm>
            <a:off x="457200" y="1219200"/>
            <a:ext cx="4040188" cy="1524000"/>
          </a:xfr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pPr algn="ctr"/>
            <a:r>
              <a:rPr lang="en-US" sz="1700" dirty="0">
                <a:solidFill>
                  <a:schemeClr val="bg1"/>
                </a:solidFill>
                <a:latin typeface="Comic Sans MS" panose="030F0702030302020204" pitchFamily="66" charset="0"/>
                <a:cs typeface="Aparajita" pitchFamily="34" charset="0"/>
              </a:rPr>
              <a:t>The book will open to the cover.</a:t>
            </a:r>
          </a:p>
          <a:p>
            <a:pPr algn="ctr"/>
            <a:r>
              <a:rPr lang="en-US" sz="1700" dirty="0">
                <a:solidFill>
                  <a:schemeClr val="bg1"/>
                </a:solidFill>
                <a:latin typeface="Comic Sans MS" panose="030F0702030302020204" pitchFamily="66" charset="0"/>
                <a:cs typeface="Aparajita" pitchFamily="34" charset="0"/>
              </a:rPr>
              <a:t>Turn the pages BY PRESSING THE ARROW KEY until you come to the first page of writing.</a:t>
            </a:r>
          </a:p>
        </p:txBody>
      </p:sp>
      <p:sp>
        <p:nvSpPr>
          <p:cNvPr id="7" name="Text Placeholder 6"/>
          <p:cNvSpPr>
            <a:spLocks noGrp="1"/>
          </p:cNvSpPr>
          <p:nvPr>
            <p:ph type="body" sz="half" idx="3"/>
          </p:nvPr>
        </p:nvSpPr>
        <p:spPr>
          <a:xfrm>
            <a:off x="4645025" y="1219200"/>
            <a:ext cx="4041775" cy="1524000"/>
          </a:xfr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pPr algn="ctr"/>
            <a:r>
              <a:rPr lang="en-US" sz="1700" dirty="0">
                <a:solidFill>
                  <a:schemeClr val="bg1"/>
                </a:solidFill>
                <a:latin typeface="Comic Sans MS" panose="030F0702030302020204" pitchFamily="66" charset="0"/>
                <a:cs typeface="Aparajita" pitchFamily="34" charset="0"/>
              </a:rPr>
              <a:t>You can highlight passages by clicking and holding down until the highlight starts, then drag until the end of what you want to highlight.</a:t>
            </a:r>
          </a:p>
        </p:txBody>
      </p:sp>
      <p:pic>
        <p:nvPicPr>
          <p:cNvPr id="8" name="Picture 7">
            <a:extLst>
              <a:ext uri="{FF2B5EF4-FFF2-40B4-BE49-F238E27FC236}">
                <a16:creationId xmlns:a16="http://schemas.microsoft.com/office/drawing/2014/main" id="{2E76D2AF-CB0B-4606-A3F7-CD880C4F826B}"/>
              </a:ext>
            </a:extLst>
          </p:cNvPr>
          <p:cNvPicPr>
            <a:picLocks noChangeAspect="1"/>
          </p:cNvPicPr>
          <p:nvPr/>
        </p:nvPicPr>
        <p:blipFill>
          <a:blip r:embed="rId2"/>
          <a:stretch>
            <a:fillRect/>
          </a:stretch>
        </p:blipFill>
        <p:spPr>
          <a:xfrm>
            <a:off x="425705" y="3067845"/>
            <a:ext cx="4071683" cy="3112604"/>
          </a:xfrm>
          <a:prstGeom prst="rect">
            <a:avLst/>
          </a:prstGeom>
        </p:spPr>
      </p:pic>
      <p:pic>
        <p:nvPicPr>
          <p:cNvPr id="9" name="Picture 8">
            <a:extLst>
              <a:ext uri="{FF2B5EF4-FFF2-40B4-BE49-F238E27FC236}">
                <a16:creationId xmlns:a16="http://schemas.microsoft.com/office/drawing/2014/main" id="{4A0AAFC0-EAFE-42EA-808C-5F2009F8D961}"/>
              </a:ext>
            </a:extLst>
          </p:cNvPr>
          <p:cNvPicPr>
            <a:picLocks noChangeAspect="1"/>
          </p:cNvPicPr>
          <p:nvPr/>
        </p:nvPicPr>
        <p:blipFill>
          <a:blip r:embed="rId3"/>
          <a:stretch>
            <a:fillRect/>
          </a:stretch>
        </p:blipFill>
        <p:spPr>
          <a:xfrm rot="4097845">
            <a:off x="4001033" y="4131313"/>
            <a:ext cx="609600" cy="330325"/>
          </a:xfrm>
          <a:prstGeom prst="rect">
            <a:avLst/>
          </a:prstGeom>
        </p:spPr>
      </p:pic>
      <p:pic>
        <p:nvPicPr>
          <p:cNvPr id="13" name="Picture 12">
            <a:extLst>
              <a:ext uri="{FF2B5EF4-FFF2-40B4-BE49-F238E27FC236}">
                <a16:creationId xmlns:a16="http://schemas.microsoft.com/office/drawing/2014/main" id="{30BE7761-8B4F-4078-A13C-A9DA5FE1B249}"/>
              </a:ext>
            </a:extLst>
          </p:cNvPr>
          <p:cNvPicPr>
            <a:picLocks noChangeAspect="1"/>
          </p:cNvPicPr>
          <p:nvPr/>
        </p:nvPicPr>
        <p:blipFill>
          <a:blip r:embed="rId4"/>
          <a:stretch>
            <a:fillRect/>
          </a:stretch>
        </p:blipFill>
        <p:spPr>
          <a:xfrm>
            <a:off x="4646612" y="3067845"/>
            <a:ext cx="4116388" cy="3112603"/>
          </a:xfrm>
          <a:prstGeom prst="rect">
            <a:avLst/>
          </a:prstGeom>
        </p:spPr>
      </p:pic>
      <p:pic>
        <p:nvPicPr>
          <p:cNvPr id="11" name="Picture 10">
            <a:extLst>
              <a:ext uri="{FF2B5EF4-FFF2-40B4-BE49-F238E27FC236}">
                <a16:creationId xmlns:a16="http://schemas.microsoft.com/office/drawing/2014/main" id="{9C900CB8-3131-4C4F-9739-79071AAAB158}"/>
              </a:ext>
            </a:extLst>
          </p:cNvPr>
          <p:cNvPicPr>
            <a:picLocks noChangeAspect="1"/>
          </p:cNvPicPr>
          <p:nvPr/>
        </p:nvPicPr>
        <p:blipFill>
          <a:blip r:embed="rId3"/>
          <a:stretch>
            <a:fillRect/>
          </a:stretch>
        </p:blipFill>
        <p:spPr>
          <a:xfrm rot="4097845">
            <a:off x="5904966" y="2998508"/>
            <a:ext cx="609600" cy="330325"/>
          </a:xfrm>
          <a:prstGeom prst="rect">
            <a:avLst/>
          </a:prstGeom>
        </p:spPr>
      </p:pic>
      <p:pic>
        <p:nvPicPr>
          <p:cNvPr id="12" name="Picture 11">
            <a:extLst>
              <a:ext uri="{FF2B5EF4-FFF2-40B4-BE49-F238E27FC236}">
                <a16:creationId xmlns:a16="http://schemas.microsoft.com/office/drawing/2014/main" id="{7911D8E3-FB4A-4508-8665-F3064A87BCC5}"/>
              </a:ext>
            </a:extLst>
          </p:cNvPr>
          <p:cNvPicPr>
            <a:picLocks noChangeAspect="1"/>
          </p:cNvPicPr>
          <p:nvPr/>
        </p:nvPicPr>
        <p:blipFill>
          <a:blip r:embed="rId3"/>
          <a:stretch>
            <a:fillRect/>
          </a:stretch>
        </p:blipFill>
        <p:spPr>
          <a:xfrm rot="4097845">
            <a:off x="7276567" y="3787043"/>
            <a:ext cx="609600" cy="3303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solidFill>
        </p:spPr>
        <p:style>
          <a:lnRef idx="2">
            <a:schemeClr val="dk1"/>
          </a:lnRef>
          <a:fillRef idx="1">
            <a:schemeClr val="lt1"/>
          </a:fillRef>
          <a:effectRef idx="0">
            <a:schemeClr val="dk1"/>
          </a:effectRef>
          <a:fontRef idx="minor">
            <a:schemeClr val="dk1"/>
          </a:fontRef>
        </p:style>
        <p:txBody>
          <a:bodyPr>
            <a:normAutofit fontScale="90000"/>
          </a:bodyPr>
          <a:lstStyle/>
          <a:p>
            <a:r>
              <a:rPr lang="en-US" dirty="0">
                <a:effectLst/>
                <a:latin typeface="Comic Sans MS" panose="030F0702030302020204" pitchFamily="66" charset="0"/>
              </a:rPr>
              <a:t>Highlight to look up word definitions in the dictionary</a:t>
            </a:r>
          </a:p>
        </p:txBody>
      </p:sp>
      <p:sp>
        <p:nvSpPr>
          <p:cNvPr id="3" name="Text Placeholder 2"/>
          <p:cNvSpPr>
            <a:spLocks noGrp="1"/>
          </p:cNvSpPr>
          <p:nvPr>
            <p:ph type="body" idx="1"/>
          </p:nvPr>
        </p:nvSpPr>
        <p:spPr>
          <a:xfrm>
            <a:off x="457200" y="1535112"/>
            <a:ext cx="4040188" cy="1131888"/>
          </a:xfr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algn="ctr"/>
            <a:r>
              <a:rPr lang="en-US" sz="1600" dirty="0">
                <a:solidFill>
                  <a:schemeClr val="bg1"/>
                </a:solidFill>
                <a:latin typeface="Comic Sans MS" panose="030F0702030302020204" pitchFamily="66" charset="0"/>
                <a:cs typeface="Aparajita" pitchFamily="34" charset="0"/>
              </a:rPr>
              <a:t>Double Click on THE </a:t>
            </a:r>
            <a:r>
              <a:rPr lang="en-US" sz="1600">
                <a:solidFill>
                  <a:schemeClr val="bg1"/>
                </a:solidFill>
                <a:latin typeface="Comic Sans MS" panose="030F0702030302020204" pitchFamily="66" charset="0"/>
                <a:cs typeface="Aparajita" pitchFamily="34" charset="0"/>
              </a:rPr>
              <a:t>word to highlight it.</a:t>
            </a:r>
            <a:endParaRPr lang="en-US" sz="1600" dirty="0">
              <a:solidFill>
                <a:schemeClr val="bg1"/>
              </a:solidFill>
              <a:latin typeface="Comic Sans MS" panose="030F0702030302020204" pitchFamily="66" charset="0"/>
              <a:cs typeface="Aparajita" pitchFamily="34" charset="0"/>
            </a:endParaRPr>
          </a:p>
          <a:p>
            <a:pPr algn="ctr"/>
            <a:r>
              <a:rPr lang="en-US" sz="1600" dirty="0">
                <a:solidFill>
                  <a:schemeClr val="bg1"/>
                </a:solidFill>
                <a:latin typeface="Comic Sans MS" panose="030F0702030302020204" pitchFamily="66" charset="0"/>
                <a:cs typeface="Aparajita" pitchFamily="34" charset="0"/>
              </a:rPr>
              <a:t>Click on “Define” for THE dictionary</a:t>
            </a:r>
            <a:r>
              <a:rPr lang="en-US" sz="1700" dirty="0">
                <a:solidFill>
                  <a:schemeClr val="bg1"/>
                </a:solidFill>
                <a:latin typeface="Comic Sans MS" panose="030F0702030302020204" pitchFamily="66" charset="0"/>
                <a:cs typeface="Aparajita" pitchFamily="34" charset="0"/>
              </a:rPr>
              <a:t>.</a:t>
            </a:r>
          </a:p>
        </p:txBody>
      </p:sp>
      <p:sp>
        <p:nvSpPr>
          <p:cNvPr id="4" name="Text Placeholder 3"/>
          <p:cNvSpPr>
            <a:spLocks noGrp="1"/>
          </p:cNvSpPr>
          <p:nvPr>
            <p:ph type="body" sz="half" idx="3"/>
          </p:nvPr>
        </p:nvSpPr>
        <p:spPr>
          <a:xfrm>
            <a:off x="4645025" y="1535112"/>
            <a:ext cx="4041775" cy="1131888"/>
          </a:xfr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70000" lnSpcReduction="20000"/>
          </a:bodyPr>
          <a:lstStyle/>
          <a:p>
            <a:pPr algn="ctr"/>
            <a:r>
              <a:rPr lang="en-US" dirty="0">
                <a:solidFill>
                  <a:schemeClr val="bg1"/>
                </a:solidFill>
                <a:latin typeface="Comic Sans MS" panose="030F0702030302020204" pitchFamily="66" charset="0"/>
                <a:cs typeface="Aparajita" pitchFamily="34" charset="0"/>
              </a:rPr>
              <a:t>When you open the dictionary, it will normally give you definitions unless it is not in the </a:t>
            </a:r>
            <a:r>
              <a:rPr lang="en-US" dirty="0" err="1">
                <a:solidFill>
                  <a:schemeClr val="bg1"/>
                </a:solidFill>
                <a:latin typeface="Comic Sans MS" panose="030F0702030302020204" pitchFamily="66" charset="0"/>
                <a:cs typeface="Aparajita" pitchFamily="34" charset="0"/>
              </a:rPr>
              <a:t>follett</a:t>
            </a:r>
            <a:r>
              <a:rPr lang="en-US" dirty="0">
                <a:solidFill>
                  <a:schemeClr val="bg1"/>
                </a:solidFill>
                <a:latin typeface="Comic Sans MS" panose="030F0702030302020204" pitchFamily="66" charset="0"/>
                <a:cs typeface="Aparajita" pitchFamily="34" charset="0"/>
              </a:rPr>
              <a:t> dictionary.</a:t>
            </a:r>
          </a:p>
        </p:txBody>
      </p:sp>
      <p:pic>
        <p:nvPicPr>
          <p:cNvPr id="7" name="Picture 6">
            <a:extLst>
              <a:ext uri="{FF2B5EF4-FFF2-40B4-BE49-F238E27FC236}">
                <a16:creationId xmlns:a16="http://schemas.microsoft.com/office/drawing/2014/main" id="{E016C226-F209-4C65-945F-3AB304E3D5C7}"/>
              </a:ext>
            </a:extLst>
          </p:cNvPr>
          <p:cNvPicPr>
            <a:picLocks noChangeAspect="1"/>
          </p:cNvPicPr>
          <p:nvPr/>
        </p:nvPicPr>
        <p:blipFill>
          <a:blip r:embed="rId2"/>
          <a:stretch>
            <a:fillRect/>
          </a:stretch>
        </p:blipFill>
        <p:spPr>
          <a:xfrm>
            <a:off x="162454" y="2994990"/>
            <a:ext cx="4334933" cy="3177209"/>
          </a:xfrm>
          <a:prstGeom prst="rect">
            <a:avLst/>
          </a:prstGeom>
        </p:spPr>
      </p:pic>
      <p:sp>
        <p:nvSpPr>
          <p:cNvPr id="5" name="Circular Arrow 4"/>
          <p:cNvSpPr/>
          <p:nvPr/>
        </p:nvSpPr>
        <p:spPr>
          <a:xfrm rot="3323241">
            <a:off x="1943897" y="2629695"/>
            <a:ext cx="978408" cy="978408"/>
          </a:xfrm>
          <a:prstGeom prst="circular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C1C77901-D396-499B-A304-9EF060770911}"/>
              </a:ext>
            </a:extLst>
          </p:cNvPr>
          <p:cNvPicPr>
            <a:picLocks noChangeAspect="1"/>
          </p:cNvPicPr>
          <p:nvPr/>
        </p:nvPicPr>
        <p:blipFill>
          <a:blip r:embed="rId3"/>
          <a:stretch>
            <a:fillRect/>
          </a:stretch>
        </p:blipFill>
        <p:spPr>
          <a:xfrm>
            <a:off x="4645025" y="2973504"/>
            <a:ext cx="4328877" cy="3177209"/>
          </a:xfrm>
          <a:prstGeom prst="rect">
            <a:avLst/>
          </a:prstGeom>
        </p:spPr>
      </p:pic>
      <p:sp>
        <p:nvSpPr>
          <p:cNvPr id="10" name="Circular Arrow 4">
            <a:extLst>
              <a:ext uri="{FF2B5EF4-FFF2-40B4-BE49-F238E27FC236}">
                <a16:creationId xmlns:a16="http://schemas.microsoft.com/office/drawing/2014/main" id="{021862F2-7256-4B6B-86CE-9267120FC953}"/>
              </a:ext>
            </a:extLst>
          </p:cNvPr>
          <p:cNvSpPr/>
          <p:nvPr/>
        </p:nvSpPr>
        <p:spPr>
          <a:xfrm rot="3323241">
            <a:off x="4458497" y="2505786"/>
            <a:ext cx="978408" cy="978408"/>
          </a:xfrm>
          <a:prstGeom prst="circular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a:solidFill>
            <a:schemeClr val="bg2">
              <a:lumMod val="20000"/>
              <a:lumOff val="80000"/>
            </a:schemeClr>
          </a:solidFill>
          <a:effectLst>
            <a:outerShdw blurRad="1079500" dist="50800" dir="5400000" algn="ctr" rotWithShape="0">
              <a:srgbClr val="000000">
                <a:alpha val="43137"/>
              </a:srgbClr>
            </a:outerShdw>
          </a:effectLst>
        </p:spPr>
        <p:style>
          <a:lnRef idx="2">
            <a:schemeClr val="dk1"/>
          </a:lnRef>
          <a:fillRef idx="1">
            <a:schemeClr val="lt1"/>
          </a:fillRef>
          <a:effectRef idx="0">
            <a:schemeClr val="dk1"/>
          </a:effectRef>
          <a:fontRef idx="minor">
            <a:schemeClr val="dk1"/>
          </a:fontRef>
        </p:style>
        <p:txBody>
          <a:bodyPr>
            <a:noAutofit/>
          </a:bodyPr>
          <a:lstStyle/>
          <a:p>
            <a:r>
              <a:rPr lang="en-US" sz="2800" dirty="0">
                <a:solidFill>
                  <a:schemeClr val="bg1"/>
                </a:solidFill>
                <a:effectLst/>
                <a:latin typeface="Comic Sans MS" panose="030F0702030302020204" pitchFamily="66" charset="0"/>
              </a:rPr>
              <a:t>Let’s go ahead and close the book by pressing the “Close Book” button in the upper left corner.  </a:t>
            </a:r>
          </a:p>
        </p:txBody>
      </p:sp>
      <p:pic>
        <p:nvPicPr>
          <p:cNvPr id="5" name="Picture 4">
            <a:extLst>
              <a:ext uri="{FF2B5EF4-FFF2-40B4-BE49-F238E27FC236}">
                <a16:creationId xmlns:a16="http://schemas.microsoft.com/office/drawing/2014/main" id="{5124E2F8-BAA6-40AD-A2CE-6CA5935615E2}"/>
              </a:ext>
            </a:extLst>
          </p:cNvPr>
          <p:cNvPicPr>
            <a:picLocks noChangeAspect="1"/>
          </p:cNvPicPr>
          <p:nvPr/>
        </p:nvPicPr>
        <p:blipFill>
          <a:blip r:embed="rId2"/>
          <a:stretch>
            <a:fillRect/>
          </a:stretch>
        </p:blipFill>
        <p:spPr>
          <a:xfrm>
            <a:off x="577543" y="2286000"/>
            <a:ext cx="7988913" cy="4493763"/>
          </a:xfrm>
          <a:prstGeom prst="rect">
            <a:avLst/>
          </a:prstGeom>
        </p:spPr>
      </p:pic>
      <p:sp>
        <p:nvSpPr>
          <p:cNvPr id="3" name="Circular Arrow 2"/>
          <p:cNvSpPr/>
          <p:nvPr/>
        </p:nvSpPr>
        <p:spPr>
          <a:xfrm rot="2451546">
            <a:off x="209528" y="1704234"/>
            <a:ext cx="1106786" cy="1163533"/>
          </a:xfrm>
          <a:prstGeom prst="circular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1828800"/>
          </a:xfrm>
          <a:solidFill>
            <a:schemeClr val="bg2">
              <a:lumMod val="20000"/>
              <a:lumOff val="80000"/>
            </a:schemeClr>
          </a:solidFill>
        </p:spPr>
        <p:txBody>
          <a:bodyPr>
            <a:normAutofit fontScale="90000"/>
          </a:bodyPr>
          <a:lstStyle/>
          <a:p>
            <a:r>
              <a:rPr lang="en-US" dirty="0">
                <a:solidFill>
                  <a:schemeClr val="bg1"/>
                </a:solidFill>
                <a:effectLst/>
                <a:latin typeface="Comic Sans MS" panose="030F0702030302020204" pitchFamily="66" charset="0"/>
              </a:rPr>
              <a:t>You can check out a book by clicking “Checkout”. eBooks can be checked out for 7 days.</a:t>
            </a:r>
          </a:p>
        </p:txBody>
      </p:sp>
      <p:sp>
        <p:nvSpPr>
          <p:cNvPr id="5" name="Striped Right Arrow 4"/>
          <p:cNvSpPr/>
          <p:nvPr/>
        </p:nvSpPr>
        <p:spPr>
          <a:xfrm>
            <a:off x="5257800" y="3581400"/>
            <a:ext cx="533400" cy="228600"/>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C962B8A-D4B5-43B5-9D75-D29E47ABF6CF}"/>
              </a:ext>
            </a:extLst>
          </p:cNvPr>
          <p:cNvPicPr>
            <a:picLocks noChangeAspect="1"/>
          </p:cNvPicPr>
          <p:nvPr/>
        </p:nvPicPr>
        <p:blipFill>
          <a:blip r:embed="rId2"/>
          <a:stretch>
            <a:fillRect/>
          </a:stretch>
        </p:blipFill>
        <p:spPr>
          <a:xfrm>
            <a:off x="457200" y="2133600"/>
            <a:ext cx="8229600" cy="4629150"/>
          </a:xfrm>
          <a:prstGeom prst="rect">
            <a:avLst/>
          </a:prstGeom>
        </p:spPr>
      </p:pic>
      <p:sp>
        <p:nvSpPr>
          <p:cNvPr id="6" name="Circular Arrow 2">
            <a:extLst>
              <a:ext uri="{FF2B5EF4-FFF2-40B4-BE49-F238E27FC236}">
                <a16:creationId xmlns:a16="http://schemas.microsoft.com/office/drawing/2014/main" id="{F280CC38-FFE2-454B-A0EA-4A8231B08390}"/>
              </a:ext>
            </a:extLst>
          </p:cNvPr>
          <p:cNvSpPr/>
          <p:nvPr/>
        </p:nvSpPr>
        <p:spPr>
          <a:xfrm rot="2451546">
            <a:off x="1998343" y="3809805"/>
            <a:ext cx="1106786" cy="1163533"/>
          </a:xfrm>
          <a:prstGeom prst="circular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20490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90000"/>
            </a:schemeClr>
          </a:solidFill>
        </p:spPr>
        <p:txBody>
          <a:bodyPr>
            <a:normAutofit/>
          </a:bodyPr>
          <a:lstStyle/>
          <a:p>
            <a:r>
              <a:rPr lang="en-US" sz="3600" dirty="0">
                <a:solidFill>
                  <a:schemeClr val="bg1"/>
                </a:solidFill>
                <a:latin typeface="Comic Sans MS" panose="030F0702030302020204" pitchFamily="66" charset="0"/>
              </a:rPr>
              <a:t>Returning a Checked Out eBook</a:t>
            </a:r>
          </a:p>
        </p:txBody>
      </p:sp>
      <p:sp>
        <p:nvSpPr>
          <p:cNvPr id="3" name="Text Placeholder 2"/>
          <p:cNvSpPr>
            <a:spLocks noGrp="1"/>
          </p:cNvSpPr>
          <p:nvPr>
            <p:ph type="body" idx="1"/>
          </p:nvPr>
        </p:nvSpPr>
        <p:spPr>
          <a:xfrm>
            <a:off x="457200" y="1600200"/>
            <a:ext cx="8077200" cy="1219200"/>
          </a:xfrm>
          <a:solidFill>
            <a:schemeClr val="tx2">
              <a:lumMod val="90000"/>
            </a:schemeClr>
          </a:solidFill>
        </p:spPr>
        <p:txBody>
          <a:bodyPr>
            <a:normAutofit fontScale="92500" lnSpcReduction="20000"/>
          </a:bodyPr>
          <a:lstStyle/>
          <a:p>
            <a:r>
              <a:rPr lang="en-US" cap="none" dirty="0">
                <a:solidFill>
                  <a:schemeClr val="bg1"/>
                </a:solidFill>
                <a:latin typeface="Comic Sans MS" panose="030F0702030302020204" pitchFamily="66" charset="0"/>
              </a:rPr>
              <a:t>You can return an eBook on this screen by selecting “Return”.  There is no need to “Checkout” an eBook if you are going to read it all at once.  You can just open it and read it.</a:t>
            </a:r>
          </a:p>
        </p:txBody>
      </p:sp>
      <p:sp>
        <p:nvSpPr>
          <p:cNvPr id="8" name="Striped Right Arrow 7"/>
          <p:cNvSpPr/>
          <p:nvPr/>
        </p:nvSpPr>
        <p:spPr>
          <a:xfrm>
            <a:off x="2514600" y="3962400"/>
            <a:ext cx="609600" cy="228600"/>
          </a:xfrm>
          <a:prstGeom prst="stripedRightArrow">
            <a:avLst>
              <a:gd name="adj1" fmla="val 50000"/>
              <a:gd name="adj2" fmla="val 5878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737D63C-3D31-4130-813C-26E399825CFD}"/>
              </a:ext>
            </a:extLst>
          </p:cNvPr>
          <p:cNvPicPr>
            <a:picLocks noChangeAspect="1"/>
          </p:cNvPicPr>
          <p:nvPr/>
        </p:nvPicPr>
        <p:blipFill>
          <a:blip r:embed="rId2"/>
          <a:stretch>
            <a:fillRect/>
          </a:stretch>
        </p:blipFill>
        <p:spPr>
          <a:xfrm>
            <a:off x="1066800" y="2969519"/>
            <a:ext cx="6477000" cy="3652310"/>
          </a:xfrm>
          <a:prstGeom prst="rect">
            <a:avLst/>
          </a:prstGeom>
        </p:spPr>
      </p:pic>
      <p:sp>
        <p:nvSpPr>
          <p:cNvPr id="12" name="Circular Arrow 2">
            <a:extLst>
              <a:ext uri="{FF2B5EF4-FFF2-40B4-BE49-F238E27FC236}">
                <a16:creationId xmlns:a16="http://schemas.microsoft.com/office/drawing/2014/main" id="{80EFC5E1-1505-4D3E-B9B9-EC44B0AC2BC1}"/>
              </a:ext>
            </a:extLst>
          </p:cNvPr>
          <p:cNvSpPr/>
          <p:nvPr/>
        </p:nvSpPr>
        <p:spPr>
          <a:xfrm rot="2451546">
            <a:off x="2074542" y="4106465"/>
            <a:ext cx="1106786" cy="1163533"/>
          </a:xfrm>
          <a:prstGeom prst="circular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83577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style>
          <a:lnRef idx="2">
            <a:schemeClr val="dk1"/>
          </a:lnRef>
          <a:fillRef idx="1">
            <a:schemeClr val="lt1"/>
          </a:fillRef>
          <a:effectRef idx="0">
            <a:schemeClr val="dk1"/>
          </a:effectRef>
          <a:fontRef idx="minor">
            <a:schemeClr val="dk1"/>
          </a:fontRef>
        </p:style>
        <p:txBody>
          <a:bodyPr>
            <a:normAutofit/>
          </a:bodyPr>
          <a:lstStyle/>
          <a:p>
            <a:r>
              <a:rPr lang="en-US" sz="3200" dirty="0">
                <a:solidFill>
                  <a:schemeClr val="bg1"/>
                </a:solidFill>
                <a:effectLst/>
                <a:latin typeface="Comic Sans MS" panose="030F0702030302020204" pitchFamily="66" charset="0"/>
              </a:rPr>
              <a:t>Some Rules for Using eBooks at NGES</a:t>
            </a:r>
          </a:p>
        </p:txBody>
      </p:sp>
      <p:sp>
        <p:nvSpPr>
          <p:cNvPr id="3" name="Content Placeholder 2"/>
          <p:cNvSpPr>
            <a:spLocks noGrp="1"/>
          </p:cNvSpPr>
          <p:nvPr>
            <p:ph idx="1"/>
          </p:nvPr>
        </p:nvSpPr>
        <p:spPr>
          <a:xfrm>
            <a:off x="457200" y="1524000"/>
            <a:ext cx="8229600" cy="5181600"/>
          </a:xfrm>
          <a:solidFill>
            <a:schemeClr val="tx2">
              <a:lumMod val="75000"/>
            </a:schemeClr>
          </a:solidFill>
        </p:spPr>
        <p:style>
          <a:lnRef idx="2">
            <a:schemeClr val="dk1"/>
          </a:lnRef>
          <a:fillRef idx="1">
            <a:schemeClr val="lt1"/>
          </a:fillRef>
          <a:effectRef idx="0">
            <a:schemeClr val="dk1"/>
          </a:effectRef>
          <a:fontRef idx="minor">
            <a:schemeClr val="dk1"/>
          </a:fontRef>
        </p:style>
        <p:txBody>
          <a:bodyPr>
            <a:normAutofit/>
          </a:bodyPr>
          <a:lstStyle/>
          <a:p>
            <a:endParaRPr lang="en-US" dirty="0">
              <a:solidFill>
                <a:schemeClr val="bg1"/>
              </a:solidFill>
              <a:latin typeface="Comic Sans MS" panose="030F0702030302020204" pitchFamily="66" charset="0"/>
              <a:cs typeface="Aparajita" pitchFamily="34" charset="0"/>
            </a:endParaRPr>
          </a:p>
          <a:p>
            <a:r>
              <a:rPr lang="en-US" dirty="0">
                <a:solidFill>
                  <a:schemeClr val="bg1"/>
                </a:solidFill>
                <a:latin typeface="Comic Sans MS" panose="030F0702030302020204" pitchFamily="66" charset="0"/>
                <a:cs typeface="Aparajita" pitchFamily="34" charset="0"/>
              </a:rPr>
              <a:t>You may check out one eBook at a time.</a:t>
            </a:r>
          </a:p>
          <a:p>
            <a:endParaRPr lang="en-US" dirty="0">
              <a:solidFill>
                <a:schemeClr val="bg1"/>
              </a:solidFill>
              <a:latin typeface="Comic Sans MS" panose="030F0702030302020204" pitchFamily="66" charset="0"/>
              <a:cs typeface="Aparajita" pitchFamily="34" charset="0"/>
            </a:endParaRPr>
          </a:p>
          <a:p>
            <a:r>
              <a:rPr lang="en-US" dirty="0">
                <a:solidFill>
                  <a:schemeClr val="bg1"/>
                </a:solidFill>
                <a:latin typeface="Comic Sans MS" panose="030F0702030302020204" pitchFamily="66" charset="0"/>
                <a:cs typeface="Aparajita" pitchFamily="34" charset="0"/>
              </a:rPr>
              <a:t>eBooks may be checked out for 7 days only.</a:t>
            </a:r>
          </a:p>
          <a:p>
            <a:endParaRPr lang="en-US" dirty="0">
              <a:solidFill>
                <a:schemeClr val="bg1"/>
              </a:solidFill>
              <a:latin typeface="Comic Sans MS" panose="030F0702030302020204" pitchFamily="66" charset="0"/>
              <a:cs typeface="Aparajita" pitchFamily="34" charset="0"/>
            </a:endParaRPr>
          </a:p>
          <a:p>
            <a:r>
              <a:rPr lang="en-US" dirty="0">
                <a:solidFill>
                  <a:schemeClr val="bg1"/>
                </a:solidFill>
                <a:latin typeface="Comic Sans MS" panose="030F0702030302020204" pitchFamily="66" charset="0"/>
                <a:cs typeface="Aparajita" pitchFamily="34" charset="0"/>
              </a:rPr>
              <a:t>Have fun reading and exploring</a:t>
            </a:r>
            <a:r>
              <a:rPr lang="en-US" dirty="0">
                <a:solidFill>
                  <a:schemeClr val="bg1"/>
                </a:solidFill>
                <a:latin typeface="Comic Sans MS" panose="030F0702030302020204" pitchFamily="66" charset="0"/>
                <a:cs typeface="Aparajita" pitchFamily="34" charset="0"/>
                <a:sym typeface="Wingdings" panose="05000000000000000000" pitchFamily="2" charset="2"/>
              </a:rPr>
              <a:t>!</a:t>
            </a:r>
            <a:endParaRPr lang="en-US" dirty="0">
              <a:solidFill>
                <a:schemeClr val="bg1"/>
              </a:solidFill>
              <a:latin typeface="Comic Sans MS" panose="030F0702030302020204" pitchFamily="66" charset="0"/>
              <a:cs typeface="Aparajita"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600" y="304800"/>
            <a:ext cx="6400800" cy="685800"/>
          </a:xfrm>
        </p:spPr>
        <p:style>
          <a:lnRef idx="2">
            <a:schemeClr val="dk1"/>
          </a:lnRef>
          <a:fillRef idx="1">
            <a:schemeClr val="lt1"/>
          </a:fillRef>
          <a:effectRef idx="0">
            <a:schemeClr val="dk1"/>
          </a:effectRef>
          <a:fontRef idx="minor">
            <a:schemeClr val="dk1"/>
          </a:fontRef>
        </p:style>
        <p:txBody>
          <a:bodyPr>
            <a:noAutofit/>
          </a:bodyPr>
          <a:lstStyle/>
          <a:p>
            <a:r>
              <a:rPr lang="en-US" sz="4000" dirty="0">
                <a:solidFill>
                  <a:schemeClr val="bg1"/>
                </a:solidFill>
                <a:effectLst/>
                <a:latin typeface="Comic Sans MS" panose="030F0702030302020204" pitchFamily="66" charset="0"/>
              </a:rPr>
              <a:t>Let’s Get Started:</a:t>
            </a:r>
          </a:p>
        </p:txBody>
      </p:sp>
      <p:sp>
        <p:nvSpPr>
          <p:cNvPr id="6" name="Text Placeholder 5"/>
          <p:cNvSpPr>
            <a:spLocks noGrp="1"/>
          </p:cNvSpPr>
          <p:nvPr>
            <p:ph type="body" sz="half" idx="2"/>
          </p:nvPr>
        </p:nvSpPr>
        <p:spPr>
          <a:xfrm>
            <a:off x="838200" y="1166787"/>
            <a:ext cx="7315200" cy="966813"/>
          </a:xfr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r>
              <a:rPr lang="en-US" sz="2200" dirty="0">
                <a:solidFill>
                  <a:schemeClr val="bg1"/>
                </a:solidFill>
                <a:latin typeface="Comic Sans MS" panose="030F0702030302020204" pitchFamily="66" charset="0"/>
              </a:rPr>
              <a:t>Log onto the computer and open Microsoft Edge and open the HASD website “https://www.hasd.org”</a:t>
            </a:r>
          </a:p>
        </p:txBody>
      </p:sp>
      <p:pic>
        <p:nvPicPr>
          <p:cNvPr id="2" name="Picture 1">
            <a:extLst>
              <a:ext uri="{FF2B5EF4-FFF2-40B4-BE49-F238E27FC236}">
                <a16:creationId xmlns:a16="http://schemas.microsoft.com/office/drawing/2014/main" id="{2DFA2863-4684-4A91-853B-9055D4005C51}"/>
              </a:ext>
            </a:extLst>
          </p:cNvPr>
          <p:cNvPicPr>
            <a:picLocks noChangeAspect="1"/>
          </p:cNvPicPr>
          <p:nvPr/>
        </p:nvPicPr>
        <p:blipFill>
          <a:blip r:embed="rId2"/>
          <a:stretch>
            <a:fillRect/>
          </a:stretch>
        </p:blipFill>
        <p:spPr>
          <a:xfrm>
            <a:off x="952500" y="2309787"/>
            <a:ext cx="7086600" cy="398621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274638"/>
            <a:ext cx="8704738" cy="1706562"/>
          </a:xfrm>
          <a:solidFill>
            <a:schemeClr val="tx2"/>
          </a:solidFill>
        </p:spPr>
        <p:style>
          <a:lnRef idx="2">
            <a:schemeClr val="dk1"/>
          </a:lnRef>
          <a:fillRef idx="1">
            <a:schemeClr val="lt1"/>
          </a:fillRef>
          <a:effectRef idx="0">
            <a:schemeClr val="dk1"/>
          </a:effectRef>
          <a:fontRef idx="minor">
            <a:schemeClr val="dk1"/>
          </a:fontRef>
        </p:style>
        <p:txBody>
          <a:bodyPr>
            <a:noAutofit/>
          </a:bodyPr>
          <a:lstStyle/>
          <a:p>
            <a:r>
              <a:rPr lang="en-US" sz="2400" dirty="0">
                <a:solidFill>
                  <a:schemeClr val="bg1"/>
                </a:solidFill>
                <a:effectLst/>
                <a:latin typeface="Comic Sans MS" panose="030F0702030302020204" pitchFamily="66" charset="0"/>
              </a:rPr>
              <a:t>* Under “Schools” go to the </a:t>
            </a:r>
            <a:br>
              <a:rPr lang="en-US" sz="2400" dirty="0">
                <a:solidFill>
                  <a:schemeClr val="bg1"/>
                </a:solidFill>
                <a:effectLst/>
                <a:latin typeface="Comic Sans MS" panose="030F0702030302020204" pitchFamily="66" charset="0"/>
              </a:rPr>
            </a:br>
            <a:r>
              <a:rPr lang="en-US" sz="2400" dirty="0">
                <a:solidFill>
                  <a:schemeClr val="bg1"/>
                </a:solidFill>
                <a:effectLst/>
                <a:latin typeface="Comic Sans MS" panose="030F0702030302020204" pitchFamily="66" charset="0"/>
              </a:rPr>
              <a:t>“North Greenville Elementary School” website.</a:t>
            </a:r>
            <a:br>
              <a:rPr lang="en-US" sz="2400" dirty="0">
                <a:solidFill>
                  <a:schemeClr val="bg1"/>
                </a:solidFill>
                <a:effectLst/>
                <a:latin typeface="Comic Sans MS" panose="030F0702030302020204" pitchFamily="66" charset="0"/>
              </a:rPr>
            </a:br>
            <a:r>
              <a:rPr lang="en-US" sz="2400" dirty="0">
                <a:solidFill>
                  <a:schemeClr val="bg1"/>
                </a:solidFill>
                <a:effectLst/>
                <a:latin typeface="Comic Sans MS" panose="030F0702030302020204" pitchFamily="66" charset="0"/>
              </a:rPr>
              <a:t>*Under “Parents” go on the “Library” website</a:t>
            </a:r>
            <a:br>
              <a:rPr lang="en-US" sz="2400" dirty="0">
                <a:solidFill>
                  <a:schemeClr val="bg1"/>
                </a:solidFill>
                <a:effectLst/>
                <a:latin typeface="Comic Sans MS" panose="030F0702030302020204" pitchFamily="66" charset="0"/>
              </a:rPr>
            </a:br>
            <a:r>
              <a:rPr lang="en-US" sz="2400" dirty="0">
                <a:solidFill>
                  <a:schemeClr val="bg1"/>
                </a:solidFill>
                <a:effectLst/>
                <a:latin typeface="Comic Sans MS" panose="030F0702030302020204" pitchFamily="66" charset="0"/>
              </a:rPr>
              <a:t>*Click on “Destiny”      in the middle of the page.</a:t>
            </a:r>
          </a:p>
        </p:txBody>
      </p:sp>
      <p:sp>
        <p:nvSpPr>
          <p:cNvPr id="3" name="Bent Arrow 2"/>
          <p:cNvSpPr/>
          <p:nvPr/>
        </p:nvSpPr>
        <p:spPr>
          <a:xfrm>
            <a:off x="762000" y="4135045"/>
            <a:ext cx="419100" cy="381000"/>
          </a:xfrm>
          <a:prstGeom prst="ben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Striped Right Arrow 1"/>
          <p:cNvSpPr/>
          <p:nvPr/>
        </p:nvSpPr>
        <p:spPr>
          <a:xfrm>
            <a:off x="3200400" y="3048000"/>
            <a:ext cx="530587" cy="190500"/>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BE65009-C4F9-476D-A893-4851C65044C6}"/>
              </a:ext>
            </a:extLst>
          </p:cNvPr>
          <p:cNvPicPr>
            <a:picLocks noChangeAspect="1"/>
          </p:cNvPicPr>
          <p:nvPr/>
        </p:nvPicPr>
        <p:blipFill>
          <a:blip r:embed="rId2"/>
          <a:stretch>
            <a:fillRect/>
          </a:stretch>
        </p:blipFill>
        <p:spPr>
          <a:xfrm>
            <a:off x="210662" y="2362200"/>
            <a:ext cx="4056538" cy="3810000"/>
          </a:xfrm>
          <a:prstGeom prst="rect">
            <a:avLst/>
          </a:prstGeom>
        </p:spPr>
      </p:pic>
      <p:pic>
        <p:nvPicPr>
          <p:cNvPr id="12" name="Picture 11">
            <a:extLst>
              <a:ext uri="{FF2B5EF4-FFF2-40B4-BE49-F238E27FC236}">
                <a16:creationId xmlns:a16="http://schemas.microsoft.com/office/drawing/2014/main" id="{F9A56956-0FFF-446A-B4E1-409DEC9F51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1502568"/>
            <a:ext cx="473329" cy="478632"/>
          </a:xfrm>
          <a:prstGeom prst="rect">
            <a:avLst/>
          </a:prstGeom>
        </p:spPr>
      </p:pic>
      <p:sp>
        <p:nvSpPr>
          <p:cNvPr id="13" name="Striped Right Arrow 9">
            <a:extLst>
              <a:ext uri="{FF2B5EF4-FFF2-40B4-BE49-F238E27FC236}">
                <a16:creationId xmlns:a16="http://schemas.microsoft.com/office/drawing/2014/main" id="{2B4988D5-D859-4C39-A340-056879A9278A}"/>
              </a:ext>
            </a:extLst>
          </p:cNvPr>
          <p:cNvSpPr/>
          <p:nvPr/>
        </p:nvSpPr>
        <p:spPr>
          <a:xfrm rot="5400000">
            <a:off x="3313293" y="2514600"/>
            <a:ext cx="685800" cy="381000"/>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E757DAA0-0FA0-4751-AF7E-0938E321FF64}"/>
              </a:ext>
            </a:extLst>
          </p:cNvPr>
          <p:cNvPicPr>
            <a:picLocks noChangeAspect="1"/>
          </p:cNvPicPr>
          <p:nvPr/>
        </p:nvPicPr>
        <p:blipFill>
          <a:blip r:embed="rId4"/>
          <a:stretch>
            <a:fillRect/>
          </a:stretch>
        </p:blipFill>
        <p:spPr>
          <a:xfrm>
            <a:off x="4417627" y="2348144"/>
            <a:ext cx="4515711" cy="3810000"/>
          </a:xfrm>
          <a:prstGeom prst="rect">
            <a:avLst/>
          </a:prstGeom>
        </p:spPr>
      </p:pic>
      <p:sp>
        <p:nvSpPr>
          <p:cNvPr id="4" name="Bent Arrow 3"/>
          <p:cNvSpPr/>
          <p:nvPr/>
        </p:nvSpPr>
        <p:spPr>
          <a:xfrm rot="10800000">
            <a:off x="6248400" y="4352918"/>
            <a:ext cx="609600" cy="533400"/>
          </a:xfrm>
          <a:prstGeom prst="ben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3050"/>
            <a:ext cx="8229600" cy="946150"/>
          </a:xfrm>
          <a:solidFill>
            <a:schemeClr val="tx2"/>
          </a:solidFill>
        </p:spPr>
        <p:style>
          <a:lnRef idx="2">
            <a:schemeClr val="accent2"/>
          </a:lnRef>
          <a:fillRef idx="1">
            <a:schemeClr val="lt1"/>
          </a:fillRef>
          <a:effectRef idx="0">
            <a:schemeClr val="accent2"/>
          </a:effectRef>
          <a:fontRef idx="minor">
            <a:schemeClr val="dk1"/>
          </a:fontRef>
        </p:style>
        <p:txBody>
          <a:bodyPr/>
          <a:lstStyle/>
          <a:p>
            <a:r>
              <a:rPr lang="en-US" dirty="0">
                <a:effectLst/>
                <a:latin typeface="Comic Sans MS" panose="030F0702030302020204" pitchFamily="66" charset="0"/>
              </a:rPr>
              <a:t>Logging into Destiny</a:t>
            </a:r>
          </a:p>
        </p:txBody>
      </p:sp>
      <p:sp>
        <p:nvSpPr>
          <p:cNvPr id="6" name="Text Placeholder 5"/>
          <p:cNvSpPr>
            <a:spLocks noGrp="1"/>
          </p:cNvSpPr>
          <p:nvPr>
            <p:ph type="body" idx="1"/>
          </p:nvPr>
        </p:nvSpPr>
        <p:spPr>
          <a:xfrm>
            <a:off x="471346" y="1352006"/>
            <a:ext cx="4040188" cy="914399"/>
          </a:xfr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a:noAutofit/>
          </a:bodyPr>
          <a:lstStyle/>
          <a:p>
            <a:pPr algn="ctr"/>
            <a:r>
              <a:rPr lang="en-US" sz="2000" b="1" dirty="0">
                <a:solidFill>
                  <a:schemeClr val="bg1"/>
                </a:solidFill>
                <a:latin typeface="Comic Sans MS" panose="030F0702030302020204" pitchFamily="66" charset="0"/>
              </a:rPr>
              <a:t>Click on “North Greenville Elementary School “</a:t>
            </a:r>
          </a:p>
        </p:txBody>
      </p:sp>
      <p:sp>
        <p:nvSpPr>
          <p:cNvPr id="8" name="Text Placeholder 7"/>
          <p:cNvSpPr>
            <a:spLocks noGrp="1"/>
          </p:cNvSpPr>
          <p:nvPr>
            <p:ph type="body" sz="half" idx="3"/>
          </p:nvPr>
        </p:nvSpPr>
        <p:spPr>
          <a:xfrm>
            <a:off x="4645025" y="1352005"/>
            <a:ext cx="4041775" cy="914399"/>
          </a:xfrm>
          <a:solidFill>
            <a:schemeClr val="accent4">
              <a:lumMod val="40000"/>
              <a:lumOff val="60000"/>
            </a:schemeClr>
          </a:solidFill>
          <a:ln w="28575">
            <a:solidFill>
              <a:schemeClr val="bg1"/>
            </a:solidFill>
          </a:ln>
        </p:spPr>
        <p:txBody>
          <a:bodyPr>
            <a:noAutofit/>
          </a:bodyPr>
          <a:lstStyle/>
          <a:p>
            <a:pPr algn="ctr"/>
            <a:r>
              <a:rPr lang="en-US" sz="2800" b="1" dirty="0">
                <a:solidFill>
                  <a:schemeClr val="bg1"/>
                </a:solidFill>
                <a:latin typeface="Comic Sans MS" panose="030F0702030302020204" pitchFamily="66" charset="0"/>
              </a:rPr>
              <a:t>Click on “</a:t>
            </a:r>
            <a:r>
              <a:rPr lang="en-US" sz="2800" b="1" i="1" dirty="0">
                <a:solidFill>
                  <a:schemeClr val="bg1"/>
                </a:solidFill>
                <a:latin typeface="Comic Sans MS" panose="030F0702030302020204" pitchFamily="66" charset="0"/>
              </a:rPr>
              <a:t>login”</a:t>
            </a:r>
            <a:r>
              <a:rPr lang="en-US" sz="2800" b="1" dirty="0">
                <a:solidFill>
                  <a:schemeClr val="bg1"/>
                </a:solidFill>
                <a:latin typeface="Comic Sans MS" panose="030F0702030302020204" pitchFamily="66" charset="0"/>
              </a:rPr>
              <a:t> </a:t>
            </a:r>
          </a:p>
          <a:p>
            <a:pPr algn="ctr"/>
            <a:r>
              <a:rPr lang="en-US" sz="2800" b="1" dirty="0">
                <a:solidFill>
                  <a:schemeClr val="bg1"/>
                </a:solidFill>
                <a:latin typeface="Comic Sans MS" panose="030F0702030302020204" pitchFamily="66" charset="0"/>
              </a:rPr>
              <a:t>on THE top</a:t>
            </a:r>
          </a:p>
        </p:txBody>
      </p:sp>
      <p:pic>
        <p:nvPicPr>
          <p:cNvPr id="3" name="Picture 2">
            <a:extLst>
              <a:ext uri="{FF2B5EF4-FFF2-40B4-BE49-F238E27FC236}">
                <a16:creationId xmlns:a16="http://schemas.microsoft.com/office/drawing/2014/main" id="{59FA7EF8-6572-4144-8749-AB9C57B7D088}"/>
              </a:ext>
            </a:extLst>
          </p:cNvPr>
          <p:cNvPicPr>
            <a:picLocks noChangeAspect="1"/>
          </p:cNvPicPr>
          <p:nvPr/>
        </p:nvPicPr>
        <p:blipFill>
          <a:blip r:embed="rId2"/>
          <a:stretch>
            <a:fillRect/>
          </a:stretch>
        </p:blipFill>
        <p:spPr>
          <a:xfrm>
            <a:off x="4724400" y="2675785"/>
            <a:ext cx="4157268" cy="3352801"/>
          </a:xfrm>
          <a:prstGeom prst="rect">
            <a:avLst/>
          </a:prstGeom>
        </p:spPr>
      </p:pic>
      <p:sp>
        <p:nvSpPr>
          <p:cNvPr id="10" name="Striped Right Arrow 9"/>
          <p:cNvSpPr/>
          <p:nvPr/>
        </p:nvSpPr>
        <p:spPr>
          <a:xfrm rot="5400000">
            <a:off x="8139320" y="2415912"/>
            <a:ext cx="685800" cy="355713"/>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E804E8B-32CC-45C0-A266-FCE6C7F29434}"/>
              </a:ext>
            </a:extLst>
          </p:cNvPr>
          <p:cNvPicPr>
            <a:picLocks noChangeAspect="1"/>
          </p:cNvPicPr>
          <p:nvPr/>
        </p:nvPicPr>
        <p:blipFill>
          <a:blip r:embed="rId3"/>
          <a:stretch>
            <a:fillRect/>
          </a:stretch>
        </p:blipFill>
        <p:spPr>
          <a:xfrm>
            <a:off x="262332" y="2638055"/>
            <a:ext cx="4314847" cy="3390531"/>
          </a:xfrm>
          <a:prstGeom prst="rect">
            <a:avLst/>
          </a:prstGeom>
        </p:spPr>
      </p:pic>
      <p:sp>
        <p:nvSpPr>
          <p:cNvPr id="11" name="Striped Right Arrow 9">
            <a:extLst>
              <a:ext uri="{FF2B5EF4-FFF2-40B4-BE49-F238E27FC236}">
                <a16:creationId xmlns:a16="http://schemas.microsoft.com/office/drawing/2014/main" id="{CA46EDA8-5439-4B19-B3C2-F894D5E2D4CE}"/>
              </a:ext>
            </a:extLst>
          </p:cNvPr>
          <p:cNvSpPr/>
          <p:nvPr/>
        </p:nvSpPr>
        <p:spPr>
          <a:xfrm rot="5400000">
            <a:off x="1206556" y="2817155"/>
            <a:ext cx="685800" cy="355713"/>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17550"/>
          </a:xfrm>
          <a:solidFill>
            <a:schemeClr val="tx2"/>
          </a:solidFill>
        </p:spPr>
        <p:style>
          <a:lnRef idx="2">
            <a:schemeClr val="dk1"/>
          </a:lnRef>
          <a:fillRef idx="1">
            <a:schemeClr val="lt1"/>
          </a:fillRef>
          <a:effectRef idx="0">
            <a:schemeClr val="dk1"/>
          </a:effectRef>
          <a:fontRef idx="minor">
            <a:schemeClr val="dk1"/>
          </a:fontRef>
        </p:style>
        <p:txBody>
          <a:bodyPr/>
          <a:lstStyle/>
          <a:p>
            <a:r>
              <a:rPr lang="en-US" dirty="0">
                <a:solidFill>
                  <a:schemeClr val="bg1"/>
                </a:solidFill>
                <a:effectLst/>
                <a:latin typeface="Comic Sans MS" panose="030F0702030302020204" pitchFamily="66" charset="0"/>
              </a:rPr>
              <a:t>Destiny Discover Login</a:t>
            </a:r>
          </a:p>
        </p:txBody>
      </p:sp>
      <p:sp>
        <p:nvSpPr>
          <p:cNvPr id="3" name="Text Placeholder 2"/>
          <p:cNvSpPr>
            <a:spLocks noGrp="1"/>
          </p:cNvSpPr>
          <p:nvPr>
            <p:ph type="body" idx="1"/>
          </p:nvPr>
        </p:nvSpPr>
        <p:spPr>
          <a:xfrm>
            <a:off x="457200" y="1143000"/>
            <a:ext cx="4040188" cy="1524000"/>
          </a:xfr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pPr algn="ctr"/>
            <a:r>
              <a:rPr lang="en-US" sz="2200" dirty="0">
                <a:solidFill>
                  <a:schemeClr val="bg1"/>
                </a:solidFill>
                <a:latin typeface="Comic Sans MS" pitchFamily="66" charset="0"/>
                <a:cs typeface="Angsana New" pitchFamily="18" charset="-34"/>
              </a:rPr>
              <a:t>User Name = </a:t>
            </a:r>
            <a:r>
              <a:rPr lang="en-US" sz="2200" cap="none" dirty="0">
                <a:solidFill>
                  <a:schemeClr val="bg1"/>
                </a:solidFill>
                <a:latin typeface="Comic Sans MS" pitchFamily="66" charset="0"/>
                <a:cs typeface="Angsana New" pitchFamily="18" charset="-34"/>
              </a:rPr>
              <a:t>student’s first and last name </a:t>
            </a:r>
            <a:r>
              <a:rPr lang="en-US" sz="2200" dirty="0">
                <a:solidFill>
                  <a:schemeClr val="bg1"/>
                </a:solidFill>
                <a:latin typeface="Comic Sans MS" pitchFamily="66" charset="0"/>
                <a:cs typeface="Angsana New" pitchFamily="18" charset="-34"/>
              </a:rPr>
              <a:t>(</a:t>
            </a:r>
            <a:r>
              <a:rPr lang="en-US" sz="2200" cap="none" dirty="0">
                <a:solidFill>
                  <a:schemeClr val="bg1"/>
                </a:solidFill>
                <a:latin typeface="Comic Sans MS" pitchFamily="66" charset="0"/>
                <a:cs typeface="Angsana New" pitchFamily="18" charset="-34"/>
              </a:rPr>
              <a:t>no space</a:t>
            </a:r>
            <a:r>
              <a:rPr lang="en-US" sz="2200" dirty="0">
                <a:solidFill>
                  <a:schemeClr val="bg1"/>
                </a:solidFill>
                <a:latin typeface="Comic Sans MS" pitchFamily="66" charset="0"/>
                <a:cs typeface="Angsana New" pitchFamily="18" charset="-34"/>
              </a:rPr>
              <a:t>) </a:t>
            </a:r>
          </a:p>
          <a:p>
            <a:pPr algn="ctr"/>
            <a:r>
              <a:rPr lang="en-US" sz="2200" dirty="0">
                <a:solidFill>
                  <a:schemeClr val="bg1"/>
                </a:solidFill>
                <a:latin typeface="Comic Sans MS" pitchFamily="66" charset="0"/>
                <a:cs typeface="Angsana New" pitchFamily="18" charset="-34"/>
              </a:rPr>
              <a:t>password = </a:t>
            </a:r>
            <a:r>
              <a:rPr lang="en-US" sz="2200" cap="none" dirty="0">
                <a:solidFill>
                  <a:schemeClr val="bg1"/>
                </a:solidFill>
                <a:latin typeface="Comic Sans MS" pitchFamily="66" charset="0"/>
                <a:cs typeface="Angsana New" pitchFamily="18" charset="-34"/>
              </a:rPr>
              <a:t>student.123</a:t>
            </a:r>
          </a:p>
        </p:txBody>
      </p:sp>
      <p:sp>
        <p:nvSpPr>
          <p:cNvPr id="4" name="Text Placeholder 3"/>
          <p:cNvSpPr>
            <a:spLocks noGrp="1"/>
          </p:cNvSpPr>
          <p:nvPr>
            <p:ph type="body" sz="half" idx="3"/>
          </p:nvPr>
        </p:nvSpPr>
        <p:spPr>
          <a:xfrm>
            <a:off x="4645025" y="1143000"/>
            <a:ext cx="4041775" cy="1524000"/>
          </a:xfr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algn="ctr"/>
            <a:r>
              <a:rPr lang="en-US" sz="2200" dirty="0">
                <a:solidFill>
                  <a:schemeClr val="bg1"/>
                </a:solidFill>
                <a:latin typeface="Comic Sans MS" pitchFamily="66" charset="0"/>
              </a:rPr>
              <a:t>This will get you to your destiny Discover home screen</a:t>
            </a:r>
          </a:p>
        </p:txBody>
      </p:sp>
      <p:pic>
        <p:nvPicPr>
          <p:cNvPr id="7" name="Picture 6">
            <a:extLst>
              <a:ext uri="{FF2B5EF4-FFF2-40B4-BE49-F238E27FC236}">
                <a16:creationId xmlns:a16="http://schemas.microsoft.com/office/drawing/2014/main" id="{8E5DB8FA-19ED-4410-83D4-3AB2CB17876B}"/>
              </a:ext>
            </a:extLst>
          </p:cNvPr>
          <p:cNvPicPr>
            <a:picLocks noChangeAspect="1"/>
          </p:cNvPicPr>
          <p:nvPr/>
        </p:nvPicPr>
        <p:blipFill>
          <a:blip r:embed="rId2"/>
          <a:stretch>
            <a:fillRect/>
          </a:stretch>
        </p:blipFill>
        <p:spPr>
          <a:xfrm>
            <a:off x="138863" y="3298431"/>
            <a:ext cx="4309026" cy="2790304"/>
          </a:xfrm>
          <a:prstGeom prst="rect">
            <a:avLst/>
          </a:prstGeom>
        </p:spPr>
      </p:pic>
      <p:sp>
        <p:nvSpPr>
          <p:cNvPr id="5" name="Striped Right Arrow 4"/>
          <p:cNvSpPr/>
          <p:nvPr/>
        </p:nvSpPr>
        <p:spPr>
          <a:xfrm>
            <a:off x="1219200" y="3810000"/>
            <a:ext cx="980002" cy="333749"/>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361A1D6-1342-4E6B-BE0A-3ED41EF36E98}"/>
              </a:ext>
            </a:extLst>
          </p:cNvPr>
          <p:cNvPicPr>
            <a:picLocks noChangeAspect="1"/>
          </p:cNvPicPr>
          <p:nvPr/>
        </p:nvPicPr>
        <p:blipFill>
          <a:blip r:embed="rId3"/>
          <a:stretch>
            <a:fillRect/>
          </a:stretch>
        </p:blipFill>
        <p:spPr>
          <a:xfrm>
            <a:off x="4663886" y="3298430"/>
            <a:ext cx="4410802" cy="279030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solidFill>
        </p:spPr>
        <p:style>
          <a:lnRef idx="2">
            <a:schemeClr val="dk1"/>
          </a:lnRef>
          <a:fillRef idx="1">
            <a:schemeClr val="lt1"/>
          </a:fillRef>
          <a:effectRef idx="0">
            <a:schemeClr val="dk1"/>
          </a:effectRef>
          <a:fontRef idx="minor">
            <a:schemeClr val="dk1"/>
          </a:fontRef>
        </p:style>
        <p:txBody>
          <a:bodyPr>
            <a:normAutofit fontScale="90000"/>
          </a:bodyPr>
          <a:lstStyle/>
          <a:p>
            <a:r>
              <a:rPr lang="en-US" sz="3200" dirty="0">
                <a:effectLst/>
                <a:latin typeface="Comic Sans MS" panose="030F0702030302020204" pitchFamily="66" charset="0"/>
              </a:rPr>
              <a:t>Under “eBooks” in the middle of the page, select “See All” on the right-hand side.</a:t>
            </a:r>
          </a:p>
        </p:txBody>
      </p:sp>
      <p:pic>
        <p:nvPicPr>
          <p:cNvPr id="5" name="Picture 4">
            <a:extLst>
              <a:ext uri="{FF2B5EF4-FFF2-40B4-BE49-F238E27FC236}">
                <a16:creationId xmlns:a16="http://schemas.microsoft.com/office/drawing/2014/main" id="{8F7B2D3D-9FA7-43D0-B4BC-640EB0FCE441}"/>
              </a:ext>
            </a:extLst>
          </p:cNvPr>
          <p:cNvPicPr>
            <a:picLocks noChangeAspect="1"/>
          </p:cNvPicPr>
          <p:nvPr/>
        </p:nvPicPr>
        <p:blipFill>
          <a:blip r:embed="rId2"/>
          <a:stretch>
            <a:fillRect/>
          </a:stretch>
        </p:blipFill>
        <p:spPr>
          <a:xfrm>
            <a:off x="609600" y="1752600"/>
            <a:ext cx="7721600" cy="4343400"/>
          </a:xfrm>
          <a:prstGeom prst="rect">
            <a:avLst/>
          </a:prstGeom>
        </p:spPr>
      </p:pic>
      <p:sp>
        <p:nvSpPr>
          <p:cNvPr id="3" name="Circular Arrow 2"/>
          <p:cNvSpPr/>
          <p:nvPr/>
        </p:nvSpPr>
        <p:spPr>
          <a:xfrm rot="2177083">
            <a:off x="6688081" y="3374146"/>
            <a:ext cx="1415200" cy="1556076"/>
          </a:xfrm>
          <a:prstGeom prst="circular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47800" y="228600"/>
            <a:ext cx="6172200" cy="685800"/>
          </a:xfrm>
          <a:solidFill>
            <a:schemeClr val="tx2"/>
          </a:solidFill>
          <a:effectLst>
            <a:outerShdw blurRad="520700" dist="50800" dir="5400000" algn="ctr" rotWithShape="0">
              <a:srgbClr val="000000">
                <a:alpha val="43137"/>
              </a:srgbClr>
            </a:outerShdw>
          </a:effectLst>
        </p:spPr>
        <p:style>
          <a:lnRef idx="2">
            <a:schemeClr val="dk1"/>
          </a:lnRef>
          <a:fillRef idx="1">
            <a:schemeClr val="lt1"/>
          </a:fillRef>
          <a:effectRef idx="0">
            <a:schemeClr val="dk1"/>
          </a:effectRef>
          <a:fontRef idx="minor">
            <a:schemeClr val="dk1"/>
          </a:fontRef>
        </p:style>
        <p:txBody>
          <a:bodyPr>
            <a:normAutofit fontScale="90000"/>
          </a:bodyPr>
          <a:lstStyle/>
          <a:p>
            <a:r>
              <a:rPr lang="en-US" sz="3200" dirty="0">
                <a:effectLst/>
                <a:latin typeface="Comic Sans MS" panose="030F0702030302020204" pitchFamily="66" charset="0"/>
              </a:rPr>
              <a:t>Destiny Discover eBook Screen</a:t>
            </a:r>
          </a:p>
        </p:txBody>
      </p:sp>
      <p:sp>
        <p:nvSpPr>
          <p:cNvPr id="7" name="Text Placeholder 6"/>
          <p:cNvSpPr>
            <a:spLocks noGrp="1"/>
          </p:cNvSpPr>
          <p:nvPr>
            <p:ph type="body" sz="half" idx="2"/>
          </p:nvPr>
        </p:nvSpPr>
        <p:spPr>
          <a:xfrm>
            <a:off x="457200" y="1066800"/>
            <a:ext cx="7924800" cy="914399"/>
          </a:xfr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a:normAutofit/>
          </a:bodyPr>
          <a:lstStyle/>
          <a:p>
            <a:r>
              <a:rPr lang="en-US" sz="2400" dirty="0">
                <a:latin typeface="Comic Sans MS" panose="030F0702030302020204" pitchFamily="66" charset="0"/>
              </a:rPr>
              <a:t>From here, you can open an eBook, you can check one out, or you can review and mark as your favorite.</a:t>
            </a:r>
          </a:p>
        </p:txBody>
      </p:sp>
      <p:sp>
        <p:nvSpPr>
          <p:cNvPr id="2" name="Striped Right Arrow 1"/>
          <p:cNvSpPr/>
          <p:nvPr/>
        </p:nvSpPr>
        <p:spPr>
          <a:xfrm rot="10800000">
            <a:off x="6631532" y="3379955"/>
            <a:ext cx="870205" cy="284652"/>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riped Right Arrow 7"/>
          <p:cNvSpPr/>
          <p:nvPr/>
        </p:nvSpPr>
        <p:spPr>
          <a:xfrm rot="10800000">
            <a:off x="6648107" y="4577018"/>
            <a:ext cx="837057" cy="276562"/>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riped Right Arrow 8"/>
          <p:cNvSpPr/>
          <p:nvPr/>
        </p:nvSpPr>
        <p:spPr>
          <a:xfrm rot="10800000">
            <a:off x="6611664" y="5765992"/>
            <a:ext cx="837057" cy="327676"/>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787C1EE-3B0D-4433-A6C9-F0BEF5C5B605}"/>
              </a:ext>
            </a:extLst>
          </p:cNvPr>
          <p:cNvPicPr>
            <a:picLocks noChangeAspect="1"/>
          </p:cNvPicPr>
          <p:nvPr/>
        </p:nvPicPr>
        <p:blipFill>
          <a:blip r:embed="rId2"/>
          <a:stretch>
            <a:fillRect/>
          </a:stretch>
        </p:blipFill>
        <p:spPr>
          <a:xfrm>
            <a:off x="381000" y="2062903"/>
            <a:ext cx="8119533" cy="456723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3050"/>
            <a:ext cx="8229600" cy="717550"/>
          </a:xfrm>
          <a:solidFill>
            <a:schemeClr val="tx2"/>
          </a:solidFill>
          <a:effectLst>
            <a:outerShdw blurRad="850900" dist="50800" dir="5400000" algn="ctr" rotWithShape="0">
              <a:srgbClr val="000000">
                <a:alpha val="43137"/>
              </a:srgbClr>
            </a:outerShdw>
          </a:effectLst>
        </p:spPr>
        <p:style>
          <a:lnRef idx="2">
            <a:schemeClr val="dk1"/>
          </a:lnRef>
          <a:fillRef idx="1">
            <a:schemeClr val="lt1"/>
          </a:fillRef>
          <a:effectRef idx="0">
            <a:schemeClr val="dk1"/>
          </a:effectRef>
          <a:fontRef idx="minor">
            <a:schemeClr val="dk1"/>
          </a:fontRef>
        </p:style>
        <p:txBody>
          <a:bodyPr>
            <a:normAutofit/>
          </a:bodyPr>
          <a:lstStyle/>
          <a:p>
            <a:r>
              <a:rPr lang="en-US" sz="3200" dirty="0">
                <a:effectLst/>
                <a:latin typeface="Comic Sans MS" panose="030F0702030302020204" pitchFamily="66" charset="0"/>
              </a:rPr>
              <a:t>We can filter by different categories</a:t>
            </a:r>
          </a:p>
        </p:txBody>
      </p:sp>
      <p:sp>
        <p:nvSpPr>
          <p:cNvPr id="8" name="Text Placeholder 7"/>
          <p:cNvSpPr>
            <a:spLocks noGrp="1"/>
          </p:cNvSpPr>
          <p:nvPr>
            <p:ph type="body" idx="1"/>
          </p:nvPr>
        </p:nvSpPr>
        <p:spPr>
          <a:xfrm>
            <a:off x="457200" y="1066800"/>
            <a:ext cx="4040188" cy="1219199"/>
          </a:xfr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a:normAutofit fontScale="70000" lnSpcReduction="20000"/>
          </a:bodyPr>
          <a:lstStyle/>
          <a:p>
            <a:pPr algn="ctr"/>
            <a:r>
              <a:rPr lang="en-US" sz="1700" dirty="0">
                <a:solidFill>
                  <a:schemeClr val="bg1"/>
                </a:solidFill>
                <a:latin typeface="Comic Sans MS" panose="030F0702030302020204" pitchFamily="66" charset="0"/>
                <a:cs typeface="Aparajita" pitchFamily="34" charset="0"/>
              </a:rPr>
              <a:t>You can use the menu on the left to look for different kinds of books</a:t>
            </a:r>
          </a:p>
        </p:txBody>
      </p:sp>
      <p:sp>
        <p:nvSpPr>
          <p:cNvPr id="10" name="Text Placeholder 9"/>
          <p:cNvSpPr>
            <a:spLocks noGrp="1"/>
          </p:cNvSpPr>
          <p:nvPr>
            <p:ph type="body" sz="half" idx="3"/>
          </p:nvPr>
        </p:nvSpPr>
        <p:spPr>
          <a:xfrm>
            <a:off x="4645025" y="1066800"/>
            <a:ext cx="4041775" cy="1219199"/>
          </a:xfr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a:normAutofit fontScale="70000" lnSpcReduction="20000"/>
          </a:bodyPr>
          <a:lstStyle/>
          <a:p>
            <a:pPr algn="ctr"/>
            <a:r>
              <a:rPr lang="en-US" dirty="0">
                <a:solidFill>
                  <a:schemeClr val="bg1"/>
                </a:solidFill>
                <a:latin typeface="Comic Sans MS" panose="030F0702030302020204" pitchFamily="66" charset="0"/>
                <a:cs typeface="Aparajita" pitchFamily="34" charset="0"/>
              </a:rPr>
              <a:t>Click on “GENRE”, then click on “all” to see the categories of genre and how many BOOKS of each there are.</a:t>
            </a:r>
          </a:p>
        </p:txBody>
      </p:sp>
      <p:pic>
        <p:nvPicPr>
          <p:cNvPr id="3" name="Picture 2">
            <a:extLst>
              <a:ext uri="{FF2B5EF4-FFF2-40B4-BE49-F238E27FC236}">
                <a16:creationId xmlns:a16="http://schemas.microsoft.com/office/drawing/2014/main" id="{5BDBBE38-9386-436F-AE97-B5DF89BA7737}"/>
              </a:ext>
            </a:extLst>
          </p:cNvPr>
          <p:cNvPicPr>
            <a:picLocks noChangeAspect="1"/>
          </p:cNvPicPr>
          <p:nvPr/>
        </p:nvPicPr>
        <p:blipFill>
          <a:blip r:embed="rId2"/>
          <a:stretch>
            <a:fillRect/>
          </a:stretch>
        </p:blipFill>
        <p:spPr>
          <a:xfrm>
            <a:off x="26832" y="2857468"/>
            <a:ext cx="4479434" cy="3105150"/>
          </a:xfrm>
          <a:prstGeom prst="rect">
            <a:avLst/>
          </a:prstGeom>
        </p:spPr>
      </p:pic>
      <p:sp>
        <p:nvSpPr>
          <p:cNvPr id="2" name="Striped Right Arrow 1"/>
          <p:cNvSpPr/>
          <p:nvPr/>
        </p:nvSpPr>
        <p:spPr>
          <a:xfrm rot="5400000">
            <a:off x="-158036" y="2663701"/>
            <a:ext cx="780944" cy="387534"/>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126FE48-543F-4F37-960A-403756DE28F1}"/>
              </a:ext>
            </a:extLst>
          </p:cNvPr>
          <p:cNvPicPr>
            <a:picLocks noChangeAspect="1"/>
          </p:cNvPicPr>
          <p:nvPr/>
        </p:nvPicPr>
        <p:blipFill>
          <a:blip r:embed="rId3"/>
          <a:stretch>
            <a:fillRect/>
          </a:stretch>
        </p:blipFill>
        <p:spPr>
          <a:xfrm>
            <a:off x="4645025" y="2871802"/>
            <a:ext cx="4355489" cy="3076482"/>
          </a:xfrm>
          <a:prstGeom prst="rect">
            <a:avLst/>
          </a:prstGeom>
        </p:spPr>
      </p:pic>
      <p:pic>
        <p:nvPicPr>
          <p:cNvPr id="14" name="Picture 13"/>
          <p:cNvPicPr>
            <a:picLocks noChangeAspect="1"/>
          </p:cNvPicPr>
          <p:nvPr/>
        </p:nvPicPr>
        <p:blipFill>
          <a:blip r:embed="rId4"/>
          <a:stretch>
            <a:fillRect/>
          </a:stretch>
        </p:blipFill>
        <p:spPr>
          <a:xfrm rot="5400000">
            <a:off x="4457778" y="3311447"/>
            <a:ext cx="805440" cy="43094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93750"/>
          </a:xfrm>
          <a:solidFill>
            <a:schemeClr val="tx2"/>
          </a:solidFill>
          <a:effectLst/>
        </p:spPr>
        <p:style>
          <a:lnRef idx="2">
            <a:schemeClr val="dk1"/>
          </a:lnRef>
          <a:fillRef idx="1">
            <a:schemeClr val="lt1"/>
          </a:fillRef>
          <a:effectRef idx="0">
            <a:schemeClr val="dk1"/>
          </a:effectRef>
          <a:fontRef idx="minor">
            <a:schemeClr val="dk1"/>
          </a:fontRef>
        </p:style>
        <p:txBody>
          <a:bodyPr/>
          <a:lstStyle/>
          <a:p>
            <a:r>
              <a:rPr lang="en-US" dirty="0">
                <a:solidFill>
                  <a:schemeClr val="bg1"/>
                </a:solidFill>
                <a:effectLst/>
                <a:latin typeface="Comic Sans MS" panose="030F0702030302020204" pitchFamily="66" charset="0"/>
              </a:rPr>
              <a:t>Types of Check Outs</a:t>
            </a:r>
          </a:p>
        </p:txBody>
      </p:sp>
      <p:sp>
        <p:nvSpPr>
          <p:cNvPr id="3" name="Text Placeholder 2"/>
          <p:cNvSpPr>
            <a:spLocks noGrp="1"/>
          </p:cNvSpPr>
          <p:nvPr>
            <p:ph type="body" idx="1"/>
          </p:nvPr>
        </p:nvSpPr>
        <p:spPr>
          <a:xfrm>
            <a:off x="457200" y="1143000"/>
            <a:ext cx="4040188" cy="1752600"/>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algn="ctr"/>
            <a:r>
              <a:rPr lang="en-US" dirty="0">
                <a:solidFill>
                  <a:schemeClr val="bg1"/>
                </a:solidFill>
                <a:latin typeface="Comic Sans MS" panose="030F0702030302020204" pitchFamily="66" charset="0"/>
                <a:cs typeface="Aparajita" pitchFamily="34" charset="0"/>
              </a:rPr>
              <a:t>The green “</a:t>
            </a:r>
            <a:r>
              <a:rPr lang="en-US" dirty="0">
                <a:solidFill>
                  <a:srgbClr val="00B050"/>
                </a:solidFill>
                <a:latin typeface="Comic Sans MS" panose="030F0702030302020204" pitchFamily="66" charset="0"/>
                <a:cs typeface="Aparajita" pitchFamily="34" charset="0"/>
              </a:rPr>
              <a:t>IN</a:t>
            </a:r>
            <a:r>
              <a:rPr lang="en-US" dirty="0">
                <a:solidFill>
                  <a:schemeClr val="bg1"/>
                </a:solidFill>
                <a:latin typeface="Comic Sans MS" panose="030F0702030302020204" pitchFamily="66" charset="0"/>
                <a:cs typeface="Aparajita" pitchFamily="34" charset="0"/>
              </a:rPr>
              <a:t>” on the corner of the book means that only one person may look at or check out the book at a time.</a:t>
            </a:r>
          </a:p>
        </p:txBody>
      </p:sp>
      <p:sp>
        <p:nvSpPr>
          <p:cNvPr id="4" name="Text Placeholder 3"/>
          <p:cNvSpPr>
            <a:spLocks noGrp="1"/>
          </p:cNvSpPr>
          <p:nvPr>
            <p:ph type="body" sz="half" idx="3"/>
          </p:nvPr>
        </p:nvSpPr>
        <p:spPr>
          <a:xfrm>
            <a:off x="4645025" y="1143000"/>
            <a:ext cx="4041775" cy="1752600"/>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algn="ctr"/>
            <a:r>
              <a:rPr lang="en-US" dirty="0">
                <a:solidFill>
                  <a:schemeClr val="bg1"/>
                </a:solidFill>
                <a:latin typeface="Comic Sans MS" panose="030F0702030302020204" pitchFamily="66" charset="0"/>
                <a:cs typeface="Aparajita" pitchFamily="34" charset="0"/>
              </a:rPr>
              <a:t>The blue “</a:t>
            </a:r>
            <a:r>
              <a:rPr lang="en-US" dirty="0">
                <a:solidFill>
                  <a:schemeClr val="accent2"/>
                </a:solidFill>
                <a:latin typeface="Comic Sans MS" panose="030F0702030302020204" pitchFamily="66" charset="0"/>
                <a:cs typeface="Aparajita" pitchFamily="34" charset="0"/>
              </a:rPr>
              <a:t>infinity</a:t>
            </a:r>
            <a:r>
              <a:rPr lang="en-US" dirty="0">
                <a:solidFill>
                  <a:schemeClr val="bg1"/>
                </a:solidFill>
                <a:latin typeface="Comic Sans MS" panose="030F0702030302020204" pitchFamily="66" charset="0"/>
                <a:cs typeface="Aparajita" pitchFamily="34" charset="0"/>
              </a:rPr>
              <a:t>” symbol on the corner of the book means that as many people as want may look at or check out the book.</a:t>
            </a:r>
          </a:p>
        </p:txBody>
      </p:sp>
      <p:pic>
        <p:nvPicPr>
          <p:cNvPr id="6" name="Picture 5">
            <a:extLst>
              <a:ext uri="{FF2B5EF4-FFF2-40B4-BE49-F238E27FC236}">
                <a16:creationId xmlns:a16="http://schemas.microsoft.com/office/drawing/2014/main" id="{0CEC0545-4EDB-4B41-BC5D-3560025F3611}"/>
              </a:ext>
            </a:extLst>
          </p:cNvPr>
          <p:cNvPicPr>
            <a:picLocks noChangeAspect="1"/>
          </p:cNvPicPr>
          <p:nvPr/>
        </p:nvPicPr>
        <p:blipFill>
          <a:blip r:embed="rId2"/>
          <a:stretch>
            <a:fillRect/>
          </a:stretch>
        </p:blipFill>
        <p:spPr>
          <a:xfrm>
            <a:off x="98782" y="3200398"/>
            <a:ext cx="4398606" cy="2987387"/>
          </a:xfrm>
          <a:prstGeom prst="rect">
            <a:avLst/>
          </a:prstGeom>
        </p:spPr>
      </p:pic>
      <p:pic>
        <p:nvPicPr>
          <p:cNvPr id="12" name="Picture 11">
            <a:extLst>
              <a:ext uri="{FF2B5EF4-FFF2-40B4-BE49-F238E27FC236}">
                <a16:creationId xmlns:a16="http://schemas.microsoft.com/office/drawing/2014/main" id="{7D74B8C1-0074-4BD9-987E-45046E4DCB4A}"/>
              </a:ext>
            </a:extLst>
          </p:cNvPr>
          <p:cNvPicPr>
            <a:picLocks noChangeAspect="1"/>
          </p:cNvPicPr>
          <p:nvPr/>
        </p:nvPicPr>
        <p:blipFill>
          <a:blip r:embed="rId2"/>
          <a:stretch>
            <a:fillRect/>
          </a:stretch>
        </p:blipFill>
        <p:spPr>
          <a:xfrm>
            <a:off x="4615772" y="3200399"/>
            <a:ext cx="4398606" cy="2987387"/>
          </a:xfrm>
          <a:prstGeom prst="rect">
            <a:avLst/>
          </a:prstGeom>
        </p:spPr>
      </p:pic>
      <p:sp>
        <p:nvSpPr>
          <p:cNvPr id="5" name="Bent Arrow 4"/>
          <p:cNvSpPr/>
          <p:nvPr/>
        </p:nvSpPr>
        <p:spPr>
          <a:xfrm rot="5613290">
            <a:off x="280426" y="3580117"/>
            <a:ext cx="813816" cy="868680"/>
          </a:xfrm>
          <a:prstGeom prst="ben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Bent Arrow 8"/>
          <p:cNvSpPr/>
          <p:nvPr/>
        </p:nvSpPr>
        <p:spPr>
          <a:xfrm rot="5678614">
            <a:off x="4834427" y="2901995"/>
            <a:ext cx="813816" cy="868680"/>
          </a:xfrm>
          <a:prstGeom prst="ben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890</TotalTime>
  <Words>503</Words>
  <Application>Microsoft Office PowerPoint</Application>
  <PresentationFormat>On-screen Show (4:3)</PresentationFormat>
  <Paragraphs>43</Paragraphs>
  <Slides>16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Angsana New</vt:lpstr>
      <vt:lpstr>Aparajita</vt:lpstr>
      <vt:lpstr>Book Antiqua</vt:lpstr>
      <vt:lpstr>Comic Sans MS</vt:lpstr>
      <vt:lpstr>Lucida Sans</vt:lpstr>
      <vt:lpstr>Tempus Sans ITC</vt:lpstr>
      <vt:lpstr>Wingdings</vt:lpstr>
      <vt:lpstr>Wingdings 2</vt:lpstr>
      <vt:lpstr>Wingdings 3</vt:lpstr>
      <vt:lpstr>Apex</vt:lpstr>
      <vt:lpstr> ebooks </vt:lpstr>
      <vt:lpstr>Let’s Get Started:</vt:lpstr>
      <vt:lpstr>* Under “Schools” go to the  “North Greenville Elementary School” website. *Under “Parents” go on the “Library” website *Click on “Destiny”      in the middle of the page.</vt:lpstr>
      <vt:lpstr>Logging into Destiny</vt:lpstr>
      <vt:lpstr>Destiny Discover Login</vt:lpstr>
      <vt:lpstr>Under “eBooks” in the middle of the page, select “See All” on the right-hand side.</vt:lpstr>
      <vt:lpstr>Destiny Discover eBook Screen</vt:lpstr>
      <vt:lpstr>We can filter by different categories</vt:lpstr>
      <vt:lpstr>Types of Check Outs</vt:lpstr>
      <vt:lpstr>Let’s press “Open” on the book “The life cycle of birds”.</vt:lpstr>
      <vt:lpstr>Example of an eBook</vt:lpstr>
      <vt:lpstr>Highlight to look up word definitions in the dictionary</vt:lpstr>
      <vt:lpstr>Let’s go ahead and close the book by pressing the “Close Book” button in the upper left corner.  </vt:lpstr>
      <vt:lpstr>You can check out a book by clicking “Checkout”. eBooks can be checked out for 7 days.</vt:lpstr>
      <vt:lpstr>Returning a Checked Out eBook</vt:lpstr>
      <vt:lpstr>Some Rules for Using eBooks at NGES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Ebooks</dc:title>
  <dc:creator>Jean Wagner</dc:creator>
  <cp:lastModifiedBy>TracyHeimmermann</cp:lastModifiedBy>
  <cp:revision>70</cp:revision>
  <cp:lastPrinted>2020-01-14T16:03:25Z</cp:lastPrinted>
  <dcterms:created xsi:type="dcterms:W3CDTF">2015-12-07T02:54:17Z</dcterms:created>
  <dcterms:modified xsi:type="dcterms:W3CDTF">2020-01-14T19:14:07Z</dcterms:modified>
</cp:coreProperties>
</file>